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83" r:id="rId3"/>
  </p:sldMasterIdLst>
  <p:notesMasterIdLst>
    <p:notesMasterId r:id="rId14"/>
  </p:notesMasterIdLst>
  <p:handoutMasterIdLst>
    <p:handoutMasterId r:id="rId15"/>
  </p:handoutMasterIdLst>
  <p:sldIdLst>
    <p:sldId id="302" r:id="rId4"/>
    <p:sldId id="305" r:id="rId5"/>
    <p:sldId id="303" r:id="rId6"/>
    <p:sldId id="304" r:id="rId7"/>
    <p:sldId id="306" r:id="rId8"/>
    <p:sldId id="307" r:id="rId9"/>
    <p:sldId id="308" r:id="rId10"/>
    <p:sldId id="309" r:id="rId11"/>
    <p:sldId id="287" r:id="rId12"/>
    <p:sldId id="293" r:id="rId13"/>
  </p:sldIdLst>
  <p:sldSz cx="12192000" cy="6858000"/>
  <p:notesSz cx="6858000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2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2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2/15/2024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6072"/>
            <a:ext cx="2971800" cy="4725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946072"/>
            <a:ext cx="2971800" cy="4725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2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2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2/15/2024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4838" y="1177925"/>
            <a:ext cx="5648325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32719"/>
            <a:ext cx="5486400" cy="37085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6072"/>
            <a:ext cx="2971800" cy="4725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46072"/>
            <a:ext cx="2971800" cy="4725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8269ba5d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58269ba5d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027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/>
          <p:nvPr/>
        </p:nvSpPr>
        <p:spPr>
          <a:xfrm flipH="1">
            <a:off x="10995200" y="5661233"/>
            <a:ext cx="1196800" cy="1196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4" name="Google Shape;114;p26"/>
          <p:cNvSpPr/>
          <p:nvPr/>
        </p:nvSpPr>
        <p:spPr>
          <a:xfrm flipH="1">
            <a:off x="10995200" y="5661167"/>
            <a:ext cx="1196800" cy="11968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5" name="Google Shape;115;p26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57111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9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CCFE9AC-F15C-4FA0-A6F1-298829FA691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52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CCFE9AC-F15C-4FA0-A6F1-298829FA691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108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4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48073D-4DD2-4C41-BAED-10EA1AF997B8}"/>
              </a:ext>
            </a:extLst>
          </p:cNvPr>
          <p:cNvSpPr txBox="1"/>
          <p:nvPr/>
        </p:nvSpPr>
        <p:spPr>
          <a:xfrm>
            <a:off x="259882" y="327259"/>
            <a:ext cx="3455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Berlin Sans FB Demi" panose="020E0802020502020306" pitchFamily="34" charset="0"/>
              </a:rPr>
              <a:t>8</a:t>
            </a:r>
            <a:r>
              <a:rPr lang="en-US" sz="3600" baseline="30000" dirty="0">
                <a:solidFill>
                  <a:schemeClr val="bg2"/>
                </a:solidFill>
                <a:latin typeface="Berlin Sans FB Demi" panose="020E0802020502020306" pitchFamily="34" charset="0"/>
              </a:rPr>
              <a:t>th</a:t>
            </a:r>
            <a:r>
              <a:rPr lang="en-US" sz="3600" dirty="0">
                <a:solidFill>
                  <a:schemeClr val="bg2"/>
                </a:solidFill>
                <a:latin typeface="Berlin Sans FB Demi" panose="020E0802020502020306" pitchFamily="34" charset="0"/>
              </a:rPr>
              <a:t> Grade Parent Night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9FDFA-BB17-55CB-8B53-3E3976BD92F5}"/>
              </a:ext>
            </a:extLst>
          </p:cNvPr>
          <p:cNvSpPr txBox="1"/>
          <p:nvPr/>
        </p:nvSpPr>
        <p:spPr>
          <a:xfrm>
            <a:off x="421159" y="5238090"/>
            <a:ext cx="469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Berlin Sans FB Demi" panose="020E0802020502020306" pitchFamily="34" charset="0"/>
              </a:rPr>
              <a:t>February 13, 2024</a:t>
            </a:r>
          </a:p>
        </p:txBody>
      </p:sp>
    </p:spTree>
    <p:extLst>
      <p:ext uri="{BB962C8B-B14F-4D97-AF65-F5344CB8AC3E}">
        <p14:creationId xmlns:p14="http://schemas.microsoft.com/office/powerpoint/2010/main" val="224007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3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mes New Roman" panose="02020603050405020304" pitchFamily="18" charset="0"/>
              </a:rPr>
              <a:t>WHAT ARE THE KEYSTONES exams?</a:t>
            </a:r>
            <a:endParaRPr lang="en-US" sz="3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6665101" cy="423030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5900" dirty="0">
                <a:solidFill>
                  <a:schemeClr val="tx1"/>
                </a:solidFill>
                <a:latin typeface="Berlin Sans FB Demi" panose="020E0802020502020306" pitchFamily="34" charset="0"/>
              </a:rPr>
              <a:t>The Keystone Exams are administered in 3 areas: 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59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5900" dirty="0">
                <a:solidFill>
                  <a:schemeClr val="tx1"/>
                </a:solidFill>
                <a:latin typeface="Berlin Sans FB Demi" panose="020E0802020502020306" pitchFamily="34" charset="0"/>
              </a:rPr>
              <a:t>Algebra I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5900" dirty="0">
                <a:solidFill>
                  <a:schemeClr val="tx1"/>
                </a:solidFill>
                <a:latin typeface="Berlin Sans FB Demi" panose="020E0802020502020306" pitchFamily="34" charset="0"/>
              </a:rPr>
              <a:t>Biology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5900" dirty="0">
                <a:solidFill>
                  <a:schemeClr val="tx1"/>
                </a:solidFill>
                <a:latin typeface="Berlin Sans FB Demi" panose="020E0802020502020306" pitchFamily="34" charset="0"/>
              </a:rPr>
              <a:t>English Literature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sz="59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5900" dirty="0">
                <a:solidFill>
                  <a:schemeClr val="tx1"/>
                </a:solidFill>
                <a:latin typeface="Berlin Sans FB Demi" panose="020E0802020502020306" pitchFamily="34" charset="0"/>
              </a:rPr>
              <a:t>The Keystone Examinations are designed to be an </a:t>
            </a:r>
            <a:r>
              <a:rPr lang="ja-JP" altLang="en-US" sz="5900" dirty="0">
                <a:solidFill>
                  <a:schemeClr val="tx1"/>
                </a:solidFill>
                <a:latin typeface="Berlin Sans FB Demi" panose="020E0802020502020306" pitchFamily="34" charset="0"/>
              </a:rPr>
              <a:t>“</a:t>
            </a:r>
            <a:r>
              <a:rPr lang="en-US" altLang="ja-JP" sz="5900" dirty="0">
                <a:solidFill>
                  <a:schemeClr val="tx1"/>
                </a:solidFill>
                <a:latin typeface="Berlin Sans FB Demi" panose="020E0802020502020306" pitchFamily="34" charset="0"/>
              </a:rPr>
              <a:t>end of course”</a:t>
            </a:r>
            <a:r>
              <a:rPr lang="ja-JP" altLang="en-US" sz="59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altLang="ja-JP" sz="5900" dirty="0">
                <a:solidFill>
                  <a:schemeClr val="tx1"/>
                </a:solidFill>
                <a:latin typeface="Berlin Sans FB Demi" panose="020E0802020502020306" pitchFamily="34" charset="0"/>
              </a:rPr>
              <a:t>examination.  When a student completes a Keystone related course (Algebra I, Biology, English 10) he/she will take the Keystone Exam.</a:t>
            </a:r>
            <a:endParaRPr lang="en-US" altLang="en-US" sz="59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B74B5BF-9D3D-4CEA-BAF3-773F2606B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47" y="420622"/>
            <a:ext cx="2936190" cy="29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46EAE29-E97C-46C6-8FFB-7A24C449E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15065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mes New Roman" panose="02020603050405020304" pitchFamily="18" charset="0"/>
              </a:rPr>
              <a:t>High School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mes New Roman" panose="02020603050405020304" pitchFamily="18" charset="0"/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mes New Roman" panose="02020603050405020304" pitchFamily="18" charset="0"/>
              </a:rPr>
              <a:t>Administration</a:t>
            </a:r>
            <a:endParaRPr lang="en-US" sz="4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EBA188-6DA0-462C-A7FC-96E4DF3F6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2" y="2286000"/>
            <a:ext cx="6865505" cy="35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7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46EAE29-E97C-46C6-8FFB-7A24C449E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15065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mes New Roman" panose="02020603050405020304" pitchFamily="18" charset="0"/>
              </a:rPr>
              <a:t>GUIDANCE COUNSELORS</a:t>
            </a:r>
            <a:endParaRPr lang="en-US" sz="4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0A08B8-C701-4506-B0BE-5BB559FA2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84" y="2054533"/>
            <a:ext cx="7003630" cy="38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46EAE29-E97C-46C6-8FFB-7A24C449E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15065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mes New Roman" panose="02020603050405020304" pitchFamily="18" charset="0"/>
              </a:rPr>
              <a:t>GUIDANCE COUNSELORS</a:t>
            </a:r>
            <a:endParaRPr lang="en-US" sz="4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495D99-0F7B-4505-8042-6718B1EE6485}"/>
              </a:ext>
            </a:extLst>
          </p:cNvPr>
          <p:cNvSpPr/>
          <p:nvPr/>
        </p:nvSpPr>
        <p:spPr>
          <a:xfrm>
            <a:off x="785633" y="1874517"/>
            <a:ext cx="66965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 alt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The counseling department can help you with:</a:t>
            </a:r>
          </a:p>
          <a:p>
            <a:pPr>
              <a:lnSpc>
                <a:spcPct val="100000"/>
              </a:lnSpc>
              <a:defRPr/>
            </a:pPr>
            <a:endParaRPr lang="en-US" sz="2400" dirty="0">
              <a:latin typeface="Berlin Sans FB Demi" panose="020E0802020502020306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Arial"/>
              <a:buChar char="•"/>
              <a:defRPr/>
            </a:pPr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Course Scheduling</a:t>
            </a:r>
          </a:p>
          <a:p>
            <a:pPr lvl="1">
              <a:lnSpc>
                <a:spcPct val="100000"/>
              </a:lnSpc>
              <a:buFont typeface="Arial"/>
              <a:buChar char="•"/>
              <a:defRPr/>
            </a:pPr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Graduation Planning</a:t>
            </a:r>
          </a:p>
          <a:p>
            <a:pPr lvl="1">
              <a:lnSpc>
                <a:spcPct val="100000"/>
              </a:lnSpc>
              <a:buFont typeface="Arial"/>
              <a:buChar char="•"/>
              <a:defRPr/>
            </a:pPr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PSATs, SATs, ACTs, and ASVAB </a:t>
            </a:r>
          </a:p>
          <a:p>
            <a:pPr lvl="1">
              <a:lnSpc>
                <a:spcPct val="100000"/>
              </a:lnSpc>
              <a:buFont typeface="Arial"/>
              <a:buChar char="•"/>
              <a:defRPr/>
            </a:pPr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Monitoring Academic Progress</a:t>
            </a:r>
          </a:p>
          <a:p>
            <a:pPr lvl="1">
              <a:lnSpc>
                <a:spcPct val="100000"/>
              </a:lnSpc>
              <a:buFont typeface="Arial"/>
              <a:buChar char="•"/>
              <a:defRPr/>
            </a:pPr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Problem solving and communication skills</a:t>
            </a:r>
          </a:p>
          <a:p>
            <a:pPr lvl="1">
              <a:lnSpc>
                <a:spcPct val="100000"/>
              </a:lnSpc>
              <a:buFont typeface="Arial"/>
              <a:buChar char="•"/>
              <a:defRPr/>
            </a:pPr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Individual and Group Counseling</a:t>
            </a:r>
          </a:p>
          <a:p>
            <a:pPr lvl="1">
              <a:lnSpc>
                <a:spcPct val="100000"/>
              </a:lnSpc>
              <a:buFont typeface="Arial"/>
              <a:buChar char="•"/>
              <a:defRPr/>
            </a:pPr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Study Skills and Time Management </a:t>
            </a:r>
          </a:p>
          <a:p>
            <a:pPr lvl="1">
              <a:lnSpc>
                <a:spcPct val="100000"/>
              </a:lnSpc>
              <a:buFont typeface="Arial"/>
              <a:buChar char="•"/>
              <a:defRPr/>
            </a:pPr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College and Career Counseling</a:t>
            </a:r>
          </a:p>
          <a:p>
            <a:pPr lvl="1">
              <a:lnSpc>
                <a:spcPct val="100000"/>
              </a:lnSpc>
              <a:buFont typeface="Arial"/>
              <a:buChar char="•"/>
              <a:defRPr/>
            </a:pPr>
            <a:r>
              <a:rPr 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College Visits </a:t>
            </a:r>
          </a:p>
        </p:txBody>
      </p:sp>
    </p:spTree>
    <p:extLst>
      <p:ext uri="{BB962C8B-B14F-4D97-AF65-F5344CB8AC3E}">
        <p14:creationId xmlns:p14="http://schemas.microsoft.com/office/powerpoint/2010/main" val="24207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4BE1063-97EB-4BB0-8C3B-03DF05CAB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97" y="166075"/>
            <a:ext cx="1210441" cy="121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94" y="382385"/>
            <a:ext cx="9522206" cy="149213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Bell Schedule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5170D-8FBF-4520-92E5-2FC6C38C3DE3}"/>
              </a:ext>
            </a:extLst>
          </p:cNvPr>
          <p:cNvSpPr txBox="1"/>
          <p:nvPr/>
        </p:nvSpPr>
        <p:spPr>
          <a:xfrm>
            <a:off x="1764632" y="5044039"/>
            <a:ext cx="433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44B29-B674-F51C-2D68-82609B27E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17" y="1598019"/>
            <a:ext cx="8505638" cy="50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4BE1063-97EB-4BB0-8C3B-03DF05CAB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34" y="1398048"/>
            <a:ext cx="4846320" cy="4846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How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your </a:t>
            </a: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grade is calculated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F29CAE-169B-4FAE-A728-BEDDE5CE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1497106"/>
            <a:ext cx="5687004" cy="20977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Your Marking Period course grade calculation: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60%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40% Assignments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B8DFC-3068-46B4-9755-085326A486F4}"/>
              </a:ext>
            </a:extLst>
          </p:cNvPr>
          <p:cNvSpPr txBox="1"/>
          <p:nvPr/>
        </p:nvSpPr>
        <p:spPr>
          <a:xfrm>
            <a:off x="1251678" y="4182265"/>
            <a:ext cx="5687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Your Final Grade calculation: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20% each Marking Period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10% Midterm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10% Final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4BE1063-97EB-4BB0-8C3B-03DF05CAB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34" y="1398048"/>
            <a:ext cx="4846320" cy="4846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How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can I be successful?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F29CAE-169B-4FAE-A728-BEDDE5CE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1497105"/>
            <a:ext cx="5875262" cy="448235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Ask Questions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Check Schoology &amp; </a:t>
            </a:r>
            <a:r>
              <a:rPr lang="en-US" sz="3200" b="1" dirty="0" err="1">
                <a:solidFill>
                  <a:schemeClr val="tx1"/>
                </a:solidFill>
              </a:rPr>
              <a:t>eSchool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Get Help If  You Need It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Stay Organized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Participate in the BUCS Program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Get Involved!</a:t>
            </a:r>
          </a:p>
        </p:txBody>
      </p:sp>
    </p:spTree>
    <p:extLst>
      <p:ext uri="{BB962C8B-B14F-4D97-AF65-F5344CB8AC3E}">
        <p14:creationId xmlns:p14="http://schemas.microsoft.com/office/powerpoint/2010/main" val="24507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B5B1-EA0D-3EC7-E014-D576998C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44DA4-6D1E-E54A-B188-E7FDE4816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542A2-15ED-ABD6-0E53-251E64DE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51" y="255639"/>
            <a:ext cx="10714976" cy="60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4BE1063-97EB-4BB0-8C3B-03DF05CAB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34" y="1398048"/>
            <a:ext cx="4846320" cy="4846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GRADUATION REQUIREMENTS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511842"/>
              </p:ext>
            </p:extLst>
          </p:nvPr>
        </p:nvGraphicFramePr>
        <p:xfrm>
          <a:off x="1251678" y="1414912"/>
          <a:ext cx="5727030" cy="58136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01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79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English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Social Studies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Science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Mathematics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Health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PE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Electives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     Total: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r"/>
                      <a:r>
                        <a:rPr lang="en-US" sz="3200" b="0" dirty="0">
                          <a:solidFill>
                            <a:schemeClr val="tx2"/>
                          </a:solidFill>
                          <a:latin typeface="+mj-lt"/>
                        </a:rPr>
                        <a:t>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Required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.5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1.0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7.5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Recommended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.5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1.0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8.5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erlin Sans FB Demi" panose="020E0802020502020306" pitchFamily="34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4503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875170D-8FBF-4520-92E5-2FC6C38C3DE3}"/>
              </a:ext>
            </a:extLst>
          </p:cNvPr>
          <p:cNvSpPr txBox="1"/>
          <p:nvPr/>
        </p:nvSpPr>
        <p:spPr>
          <a:xfrm>
            <a:off x="1764632" y="5044039"/>
            <a:ext cx="4331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erlin Sans FB Demi" panose="020E0802020502020306" pitchFamily="34" charset="0"/>
              </a:rPr>
              <a:t>The Clock Starts Now!</a:t>
            </a:r>
          </a:p>
        </p:txBody>
      </p:sp>
    </p:spTree>
    <p:extLst>
      <p:ext uri="{BB962C8B-B14F-4D97-AF65-F5344CB8AC3E}">
        <p14:creationId xmlns:p14="http://schemas.microsoft.com/office/powerpoint/2010/main" val="310131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Widescreen</PresentationFormat>
  <Paragraphs>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Berlin Sans FB Demi</vt:lpstr>
      <vt:lpstr>Calibri</vt:lpstr>
      <vt:lpstr>Gill Sans MT</vt:lpstr>
      <vt:lpstr>Impact</vt:lpstr>
      <vt:lpstr>Roboto</vt:lpstr>
      <vt:lpstr>Badge</vt:lpstr>
      <vt:lpstr>Material</vt:lpstr>
      <vt:lpstr>PowerPoint Presentation</vt:lpstr>
      <vt:lpstr>High School Administration</vt:lpstr>
      <vt:lpstr>GUIDANCE COUNSELORS</vt:lpstr>
      <vt:lpstr>GUIDANCE COUNSELORS</vt:lpstr>
      <vt:lpstr>Bell Schedule</vt:lpstr>
      <vt:lpstr>How your grade is calculated</vt:lpstr>
      <vt:lpstr>How can I be successful?</vt:lpstr>
      <vt:lpstr>PowerPoint Presentation</vt:lpstr>
      <vt:lpstr>GRADUATION REQUIREMENTS</vt:lpstr>
      <vt:lpstr>WHAT ARE THE KEYSTONES exams?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2020-09-13T19:37:48Z</dcterms:created>
  <dcterms:modified xsi:type="dcterms:W3CDTF">2024-02-15T21:20:20Z</dcterms:modified>
</cp:coreProperties>
</file>